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6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217" autoAdjust="0"/>
  </p:normalViewPr>
  <p:slideViewPr>
    <p:cSldViewPr snapToGrid="0">
      <p:cViewPr varScale="1">
        <p:scale>
          <a:sx n="86" d="100"/>
          <a:sy n="86" d="100"/>
        </p:scale>
        <p:origin x="57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e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gif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C5E7-B1A1-4648-89D2-17B0F1E7F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140298-3E00-4E73-B947-697E69282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B99EB-0E86-4FEA-A9C4-501D4E755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1F536-58DF-4935-AE3B-7A08C031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95127-BE30-42B7-9BE5-B83CC6A2E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51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E45D4-0CAB-43AD-8327-A4B3BCA50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9CA3B9-594A-4133-B4F9-D27AA5726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F6F31-09CB-47A3-AEDB-7CA7BE1E3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FC938-9C31-4327-9275-3EB93C5B5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0415C-79F5-4EAA-8D86-27D6FD1A7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53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F9AA0A-4FF4-45DA-8DEC-4437E2DD9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D255C-51DF-421E-A067-5E9E80CD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27DEB-7DEA-43CC-A21F-F81EEC6CE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EDAFC-3543-4A0D-80D2-F4871AED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550C7-3342-49D6-8734-F9809E85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53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AE108-9C7F-4CDC-AD71-B576580A1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03746-779A-435F-995A-5BF82C86C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4E866-B322-455F-AC32-8C164B8CD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61E0-F80F-48E7-A817-F1CECBEE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34AFC-4299-43F1-A312-79EF0102C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4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1D3E-E4B6-4EAA-BFB4-25A0557A6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E0856-45A8-4EAD-A9D6-8A993968A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EEBE1-2BAF-4C94-8403-6E8454F9B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58F46-E931-4D79-94A5-037AFD073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30D95-EF5F-4A0A-93BD-73AEE2C2F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256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ABEC0-6253-4360-B586-B9D20933D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6E20B-8661-4C60-84FB-4892E8B486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32BE45-79E4-479B-BD2F-46CCB0BEE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9105E-DF25-4F38-BDE2-9B00C2C4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9C4A8-7467-4BAD-98A2-0B63CAC19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5C5C0-08E4-4F7B-9E80-8925539D2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40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FF641-A5CC-4263-A394-2112D623A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D6865-C632-473C-AEC8-8D3F71562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DBD19-4D33-4F6A-9938-6A04B3888E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97E46-CE4D-480E-A997-2B53B2DF55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8B7E36-823F-4FD4-B826-E450A12480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BB3B14-C886-4F84-9FD5-11C8320E1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9AF591-4BBF-4BF2-9EF7-F8B114DFA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2B1A04-B244-4AE3-8997-9B075B10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4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408F1-BB29-4C6F-91C9-653A730B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4FEF9-8D09-4091-BE99-B6264EBD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F49AA-83D5-4063-9CDE-AA7763048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2B27C-3C99-4208-B425-775413C5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2A62B2-A6D1-4A6F-8B20-80606F47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E4958-7A46-4331-B2D8-2C31D8FCB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C8548B-339B-46B2-BF01-1EE3DDC72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661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408F-8083-4F07-9628-074C7AFE4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77E0-A333-439D-A531-30B39A813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9501-D187-414C-AACE-F83872003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5F890-BB8A-49E1-880A-924FD6FE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CA38FE-429A-41E7-942D-ECCE639D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1D9BC-0038-4041-AE2C-657BF99D4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561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56CFD-7F35-482C-A50F-B3D43ACB0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D7F3EF-0FE9-46C4-A116-5DA6E26B0D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B4041-0F17-42D8-AF16-AB099A39F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7FF-F8F1-4B22-A471-9317ED3A2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6993-98F8-4234-B24A-02D4DB41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34037-0E7D-4379-ACA0-98611B2F7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19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5B175-C851-453B-B2A0-9A5CFCAD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F4A2-0E4F-4E49-A0BF-BEEC72203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8AA27-3F13-4BFD-B949-21CF31910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3F5E9-5DAC-4C4A-9DF5-C2B87276BCC8}" type="datetimeFigureOut">
              <a:rPr lang="en-US" smtClean="0"/>
              <a:t>10/20/2018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E99A2-0FED-42D4-9FBD-08CC1C3F8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468D4-5440-4CE2-BAB3-61D83F628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39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ariyan.apostolov89@gmail.com" TargetMode="External"/><Relationship Id="rId11" Type="http://schemas.openxmlformats.org/officeDocument/2006/relationships/image" Target="../media/image9.png"/><Relationship Id="rId5" Type="http://schemas.openxmlformats.org/officeDocument/2006/relationships/image" Target="../media/image4.sv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4.svg"/><Relationship Id="rId15" Type="http://schemas.openxmlformats.org/officeDocument/2006/relationships/image" Target="../media/image30.gif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svg"/><Relationship Id="rId1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11" Type="http://schemas.openxmlformats.org/officeDocument/2006/relationships/image" Target="../media/image24.jpeg"/><Relationship Id="rId5" Type="http://schemas.openxmlformats.org/officeDocument/2006/relationships/image" Target="../media/image20.png"/><Relationship Id="rId10" Type="http://schemas.openxmlformats.org/officeDocument/2006/relationships/image" Target="../media/image16.png"/><Relationship Id="rId4" Type="http://schemas.openxmlformats.org/officeDocument/2006/relationships/image" Target="../media/image19.svg"/><Relationship Id="rId9" Type="http://schemas.openxmlformats.org/officeDocument/2006/relationships/hyperlink" Target="https://www.microbit.co.uk/devic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hyperlink" Target="https://makecode.microbit.org/beta" TargetMode="Externa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6" Type="http://schemas.openxmlformats.org/officeDocument/2006/relationships/image" Target="../media/image10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4.svg"/><Relationship Id="rId5" Type="http://schemas.openxmlformats.org/officeDocument/2006/relationships/image" Target="../media/image6.svg"/><Relationship Id="rId1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2.svg"/><Relationship Id="rId1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 descr="Clipboard">
            <a:extLst>
              <a:ext uri="{FF2B5EF4-FFF2-40B4-BE49-F238E27FC236}">
                <a16:creationId xmlns:a16="http://schemas.microsoft.com/office/drawing/2014/main" id="{2A123BD8-A09C-49C0-98E8-54B55610A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31394">
            <a:off x="3225384" y="5083529"/>
            <a:ext cx="1920240" cy="1920240"/>
          </a:xfrm>
          <a:prstGeom prst="rect">
            <a:avLst/>
          </a:prstGeom>
        </p:spPr>
      </p:pic>
      <p:pic>
        <p:nvPicPr>
          <p:cNvPr id="11" name="Graphic 10" descr="Microscope">
            <a:extLst>
              <a:ext uri="{FF2B5EF4-FFF2-40B4-BE49-F238E27FC236}">
                <a16:creationId xmlns:a16="http://schemas.microsoft.com/office/drawing/2014/main" id="{3CB00449-E308-4DF3-9CFD-9A7D30B672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38607" flipH="1">
            <a:off x="19939" y="1356080"/>
            <a:ext cx="1828800" cy="1828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5F415-7490-4054-85B4-10F7AE6D3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7322" y="2291481"/>
            <a:ext cx="9144000" cy="2387600"/>
          </a:xfrm>
        </p:spPr>
        <p:txBody>
          <a:bodyPr>
            <a:normAutofit/>
          </a:bodyPr>
          <a:lstStyle/>
          <a:p>
            <a:r>
              <a:rPr lang="bg-BG" sz="4800" dirty="0">
                <a:solidFill>
                  <a:schemeClr val="bg1"/>
                </a:solidFill>
                <a:latin typeface="Rockwell" panose="02060603020205020403" pitchFamily="18" charset="0"/>
              </a:rPr>
              <a:t>Запознаване със </a:t>
            </a:r>
            <a:r>
              <a:rPr lang="en-US" sz="4800" dirty="0">
                <a:solidFill>
                  <a:schemeClr val="bg1"/>
                </a:solidFill>
                <a:latin typeface="Rockwell" panose="02060603020205020403" pitchFamily="18" charset="0"/>
              </a:rPr>
              <a:t>Micro:bit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F6415-1E7C-453D-B6B7-DBF76BDA6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7070" y="5634065"/>
            <a:ext cx="4994930" cy="1203105"/>
          </a:xfrm>
        </p:spPr>
        <p:txBody>
          <a:bodyPr>
            <a:normAutofit fontScale="92500"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</a:rPr>
              <a:t>Mariyan Apostolov</a:t>
            </a:r>
          </a:p>
          <a:p>
            <a:pPr algn="l"/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mariyan.apostolov89@gmail.com</a:t>
            </a:r>
            <a:endParaRPr lang="bg-BG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65E432-C1E6-4C36-BF8E-2DA25E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551872" y="4679081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Beaker">
            <a:extLst>
              <a:ext uri="{FF2B5EF4-FFF2-40B4-BE49-F238E27FC236}">
                <a16:creationId xmlns:a16="http://schemas.microsoft.com/office/drawing/2014/main" id="{88D22565-F42F-439B-A6A4-CF161165E6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213697">
            <a:off x="-799458" y="3344822"/>
            <a:ext cx="1828800" cy="1828800"/>
          </a:xfrm>
          <a:prstGeom prst="rect">
            <a:avLst/>
          </a:prstGeom>
        </p:spPr>
      </p:pic>
      <p:pic>
        <p:nvPicPr>
          <p:cNvPr id="9" name="Graphic 8" descr="Flask">
            <a:extLst>
              <a:ext uri="{FF2B5EF4-FFF2-40B4-BE49-F238E27FC236}">
                <a16:creationId xmlns:a16="http://schemas.microsoft.com/office/drawing/2014/main" id="{B46E3E84-D1E6-4422-AA93-3EE98A821B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20028115">
            <a:off x="10290847" y="1602890"/>
            <a:ext cx="1828800" cy="1828800"/>
          </a:xfrm>
          <a:prstGeom prst="rect">
            <a:avLst/>
          </a:prstGeom>
        </p:spPr>
      </p:pic>
      <p:pic>
        <p:nvPicPr>
          <p:cNvPr id="13" name="Graphic 12" descr="Test tubes">
            <a:extLst>
              <a:ext uri="{FF2B5EF4-FFF2-40B4-BE49-F238E27FC236}">
                <a16:creationId xmlns:a16="http://schemas.microsoft.com/office/drawing/2014/main" id="{6A56DF0C-1331-406E-AEE6-06E0E59FB9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1078969">
            <a:off x="-496797" y="-421114"/>
            <a:ext cx="1828800" cy="1828800"/>
          </a:xfrm>
          <a:prstGeom prst="rect">
            <a:avLst/>
          </a:prstGeom>
        </p:spPr>
      </p:pic>
      <p:pic>
        <p:nvPicPr>
          <p:cNvPr id="19" name="Graphic 18" descr="Ruler">
            <a:extLst>
              <a:ext uri="{FF2B5EF4-FFF2-40B4-BE49-F238E27FC236}">
                <a16:creationId xmlns:a16="http://schemas.microsoft.com/office/drawing/2014/main" id="{39130E3C-1E93-4315-AE76-13C55147DCF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8889495">
            <a:off x="11200653" y="93657"/>
            <a:ext cx="1574403" cy="1574403"/>
          </a:xfrm>
          <a:prstGeom prst="rect">
            <a:avLst/>
          </a:prstGeom>
        </p:spPr>
      </p:pic>
      <p:pic>
        <p:nvPicPr>
          <p:cNvPr id="21" name="Graphic 20" descr="Pencil">
            <a:extLst>
              <a:ext uri="{FF2B5EF4-FFF2-40B4-BE49-F238E27FC236}">
                <a16:creationId xmlns:a16="http://schemas.microsoft.com/office/drawing/2014/main" id="{FFEC1660-205F-490E-800A-0D57D250BAE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20520790">
            <a:off x="11178935" y="4412372"/>
            <a:ext cx="1488402" cy="14884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B6ECC5-21C1-4907-8C17-4F3A9ADFEAF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379" y="0"/>
            <a:ext cx="7545242" cy="2868883"/>
          </a:xfrm>
          <a:prstGeom prst="rect">
            <a:avLst/>
          </a:prstGeom>
        </p:spPr>
      </p:pic>
      <p:pic>
        <p:nvPicPr>
          <p:cNvPr id="16" name="Picture 15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C6157FA8-2AF1-4EE5-8FE3-E9B1F62D8D6B}"/>
              </a:ext>
            </a:extLst>
          </p:cNvPr>
          <p:cNvPicPr/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6397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 descr="Clipboard">
            <a:extLst>
              <a:ext uri="{FF2B5EF4-FFF2-40B4-BE49-F238E27FC236}">
                <a16:creationId xmlns:a16="http://schemas.microsoft.com/office/drawing/2014/main" id="{2A123BD8-A09C-49C0-98E8-54B55610A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31394">
            <a:off x="4193432" y="4181118"/>
            <a:ext cx="3194131" cy="3194131"/>
          </a:xfrm>
          <a:prstGeom prst="rect">
            <a:avLst/>
          </a:prstGeom>
        </p:spPr>
      </p:pic>
      <p:pic>
        <p:nvPicPr>
          <p:cNvPr id="11" name="Graphic 10" descr="Microscope">
            <a:extLst>
              <a:ext uri="{FF2B5EF4-FFF2-40B4-BE49-F238E27FC236}">
                <a16:creationId xmlns:a16="http://schemas.microsoft.com/office/drawing/2014/main" id="{3CB00449-E308-4DF3-9CFD-9A7D30B672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38607" flipH="1">
            <a:off x="-587261" y="1663257"/>
            <a:ext cx="2684499" cy="26844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5F415-7490-4054-85B4-10F7AE6D3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2207"/>
            <a:ext cx="9144000" cy="2387600"/>
          </a:xfrm>
        </p:spPr>
        <p:txBody>
          <a:bodyPr>
            <a:normAutofit/>
          </a:bodyPr>
          <a:lstStyle/>
          <a:p>
            <a:r>
              <a:rPr lang="bg-BG" sz="8000" dirty="0">
                <a:solidFill>
                  <a:schemeClr val="bg1"/>
                </a:solidFill>
                <a:latin typeface="Rockwell" panose="02060603020205020403" pitchFamily="18" charset="0"/>
              </a:rPr>
              <a:t>Да започваме работа!</a:t>
            </a:r>
            <a:endParaRPr lang="en-US" sz="80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65E432-C1E6-4C36-BF8E-2DA25E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579677" y="3278339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 descr="Flask">
            <a:extLst>
              <a:ext uri="{FF2B5EF4-FFF2-40B4-BE49-F238E27FC236}">
                <a16:creationId xmlns:a16="http://schemas.microsoft.com/office/drawing/2014/main" id="{B46E3E84-D1E6-4422-AA93-3EE98A821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451125">
            <a:off x="8514237" y="-118161"/>
            <a:ext cx="3005286" cy="3005286"/>
          </a:xfrm>
          <a:prstGeom prst="rect">
            <a:avLst/>
          </a:prstGeom>
        </p:spPr>
      </p:pic>
      <p:pic>
        <p:nvPicPr>
          <p:cNvPr id="13" name="Graphic 12" descr="Test tubes">
            <a:extLst>
              <a:ext uri="{FF2B5EF4-FFF2-40B4-BE49-F238E27FC236}">
                <a16:creationId xmlns:a16="http://schemas.microsoft.com/office/drawing/2014/main" id="{6A56DF0C-1331-406E-AEE6-06E0E59FB9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9725108">
            <a:off x="2790930" y="4870338"/>
            <a:ext cx="2453456" cy="2453456"/>
          </a:xfrm>
          <a:prstGeom prst="rect">
            <a:avLst/>
          </a:prstGeom>
        </p:spPr>
      </p:pic>
      <p:pic>
        <p:nvPicPr>
          <p:cNvPr id="19" name="Graphic 18" descr="Ruler">
            <a:extLst>
              <a:ext uri="{FF2B5EF4-FFF2-40B4-BE49-F238E27FC236}">
                <a16:creationId xmlns:a16="http://schemas.microsoft.com/office/drawing/2014/main" id="{39130E3C-1E93-4315-AE76-13C55147DC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8889495">
            <a:off x="10171718" y="145767"/>
            <a:ext cx="1574403" cy="1574403"/>
          </a:xfrm>
          <a:prstGeom prst="rect">
            <a:avLst/>
          </a:prstGeom>
        </p:spPr>
      </p:pic>
      <p:pic>
        <p:nvPicPr>
          <p:cNvPr id="21" name="Graphic 20" descr="Pencil">
            <a:extLst>
              <a:ext uri="{FF2B5EF4-FFF2-40B4-BE49-F238E27FC236}">
                <a16:creationId xmlns:a16="http://schemas.microsoft.com/office/drawing/2014/main" id="{FFEC1660-205F-490E-800A-0D57D250BAE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20520790">
            <a:off x="10917677" y="783939"/>
            <a:ext cx="1488402" cy="1488402"/>
          </a:xfrm>
          <a:prstGeom prst="rect">
            <a:avLst/>
          </a:prstGeom>
        </p:spPr>
      </p:pic>
      <p:pic>
        <p:nvPicPr>
          <p:cNvPr id="12" name="Picture 11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774D8232-A837-4E7E-BACD-0125055E1B45}"/>
              </a:ext>
            </a:extLst>
          </p:cNvPr>
          <p:cNvPicPr/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8EC4A81-A3B7-44FA-ABD6-03E0548F345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295775"/>
            <a:ext cx="4762500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Ð ÐµÐ·ÑÐ»ÑÐ°Ñ Ñ Ð¸Ð·Ð¾Ð±ÑÐ°Ð¶ÐµÐ½Ð¸Ðµ Ð·Ð° micro bit">
            <a:extLst>
              <a:ext uri="{FF2B5EF4-FFF2-40B4-BE49-F238E27FC236}">
                <a16:creationId xmlns:a16="http://schemas.microsoft.com/office/drawing/2014/main" id="{9AC050E5-3ECE-4D0D-A988-77EDE2AAD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697" y="2095130"/>
            <a:ext cx="4100672" cy="272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FAE49640-1F41-49EF-9DE6-5B8BD818E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055676" y="0"/>
            <a:ext cx="3136324" cy="7050231"/>
            <a:chOff x="9055676" y="0"/>
            <a:chExt cx="3136324" cy="705023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2" name="Graphic 11" descr="Shirt">
              <a:extLst>
                <a:ext uri="{FF2B5EF4-FFF2-40B4-BE49-F238E27FC236}">
                  <a16:creationId xmlns:a16="http://schemas.microsoft.com/office/drawing/2014/main" id="{D0B86988-B817-439D-A6A5-180647268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87424">
              <a:off x="9541289" y="4083626"/>
              <a:ext cx="1951759" cy="1951759"/>
            </a:xfrm>
            <a:prstGeom prst="rect">
              <a:avLst/>
            </a:prstGeom>
          </p:spPr>
        </p:pic>
        <p:pic>
          <p:nvPicPr>
            <p:cNvPr id="14" name="Graphic 13" descr="Glasses">
              <a:extLst>
                <a:ext uri="{FF2B5EF4-FFF2-40B4-BE49-F238E27FC236}">
                  <a16:creationId xmlns:a16="http://schemas.microsoft.com/office/drawing/2014/main" id="{92AEA3DE-CFDD-499C-B6AD-99345EA1C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795024">
              <a:off x="11018693" y="3451676"/>
              <a:ext cx="1034563" cy="1034563"/>
            </a:xfrm>
            <a:prstGeom prst="rect">
              <a:avLst/>
            </a:prstGeom>
          </p:spPr>
        </p:pic>
        <p:pic>
          <p:nvPicPr>
            <p:cNvPr id="16" name="Graphic 15" descr="Boot">
              <a:extLst>
                <a:ext uri="{FF2B5EF4-FFF2-40B4-BE49-F238E27FC236}">
                  <a16:creationId xmlns:a16="http://schemas.microsoft.com/office/drawing/2014/main" id="{BDFF0140-1CC8-4F76-B83E-EFC26BF59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697835" y="5595504"/>
              <a:ext cx="1454727" cy="1454727"/>
            </a:xfrm>
            <a:prstGeom prst="rect">
              <a:avLst/>
            </a:prstGeom>
          </p:spPr>
        </p:pic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6B53920B-9C38-4B3C-8C6C-5ECE6D371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bg-BG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Как изглежда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micro:bit?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EC9BD7D-5266-4D60-8E27-95A3784DC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03" y="1690688"/>
            <a:ext cx="837852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За любознателните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 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</a:rPr>
              <a:t>Нинджи: </a:t>
            </a:r>
            <a:r>
              <a:rPr lang="ru-RU" sz="1800" dirty="0">
                <a:solidFill>
                  <a:schemeClr val="accent5">
                    <a:lumMod val="50000"/>
                  </a:schemeClr>
                </a:solidFill>
                <a:latin typeface="Tahoma"/>
                <a:ea typeface="Tahoma"/>
                <a:cs typeface="Tahoma"/>
                <a:hlinkClick r:id="rId9"/>
              </a:rPr>
              <a:t>https://www.microbit.co.uk/device</a:t>
            </a:r>
            <a:endParaRPr lang="ru-RU" sz="1800" dirty="0">
              <a:solidFill>
                <a:schemeClr val="accent5">
                  <a:lumMod val="50000"/>
                </a:schemeClr>
              </a:solidFill>
              <a:latin typeface="Tahoma"/>
              <a:ea typeface="Tahoma"/>
              <a:cs typeface="Tahoma"/>
            </a:endParaRPr>
          </a:p>
        </p:txBody>
      </p:sp>
      <p:pic>
        <p:nvPicPr>
          <p:cNvPr id="32" name="Picture 31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CDC5816B-1D92-429F-BFC6-6B90B755C440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Ð ÐµÐ·ÑÐ»ÑÐ°Ñ Ñ Ð¸Ð·Ð¾Ð±ÑÐ°Ð¶ÐµÐ½Ð¸Ðµ Ð·Ð° micro bit">
            <a:extLst>
              <a:ext uri="{FF2B5EF4-FFF2-40B4-BE49-F238E27FC236}">
                <a16:creationId xmlns:a16="http://schemas.microsoft.com/office/drawing/2014/main" id="{256F57F7-A15F-4AE0-994E-2B242BC47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483" y="3016251"/>
            <a:ext cx="4538663" cy="302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991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EA098C1-E19E-4D03-9A35-14569BC7C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99813" y="0"/>
            <a:ext cx="3884322" cy="6858000"/>
            <a:chOff x="8899813" y="0"/>
            <a:chExt cx="3884322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3" name="Graphic 12" descr="Beaker">
              <a:extLst>
                <a:ext uri="{FF2B5EF4-FFF2-40B4-BE49-F238E27FC236}">
                  <a16:creationId xmlns:a16="http://schemas.microsoft.com/office/drawing/2014/main" id="{BF2CC76A-FBA9-49E0-9F1C-2C5299495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99813" y="2973678"/>
              <a:ext cx="3884322" cy="3884322"/>
            </a:xfrm>
            <a:prstGeom prst="rect">
              <a:avLst/>
            </a:prstGeom>
          </p:spPr>
        </p:pic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7647CB34-CF50-4890-A3E4-DE1EC259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bg-BG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Какво е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micro:bit?</a:t>
            </a:r>
          </a:p>
        </p:txBody>
      </p:sp>
      <p:pic>
        <p:nvPicPr>
          <p:cNvPr id="18" name="Picture 17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80336406-BD3A-43A2-97FF-551243AFDDB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4B3306-E4B5-460C-AF63-AE8C17FEA00B}"/>
              </a:ext>
            </a:extLst>
          </p:cNvPr>
          <p:cNvSpPr/>
          <p:nvPr/>
        </p:nvSpPr>
        <p:spPr>
          <a:xfrm>
            <a:off x="506920" y="1690688"/>
            <a:ext cx="798743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M</a:t>
            </a:r>
            <a:r>
              <a:rPr lang="ru-RU" b="1" dirty="0">
                <a:solidFill>
                  <a:schemeClr val="accent2"/>
                </a:solidFill>
              </a:rPr>
              <a:t>icro:bit </a:t>
            </a:r>
            <a:r>
              <a:rPr lang="ru-RU" dirty="0"/>
              <a:t>е много малък</a:t>
            </a:r>
            <a:r>
              <a:rPr lang="en-US" dirty="0"/>
              <a:t> </a:t>
            </a:r>
            <a:r>
              <a:rPr lang="ru-RU" dirty="0"/>
              <a:t>компютър, който може да се</a:t>
            </a:r>
            <a:r>
              <a:rPr lang="en-US" dirty="0"/>
              <a:t> </a:t>
            </a:r>
            <a:r>
              <a:rPr lang="ru-RU" dirty="0"/>
              <a:t>програмира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Има си </a:t>
            </a:r>
            <a:r>
              <a:rPr lang="ru-RU" b="1" dirty="0">
                <a:solidFill>
                  <a:schemeClr val="accent2"/>
                </a:solidFill>
              </a:rPr>
              <a:t>процесор</a:t>
            </a:r>
            <a:r>
              <a:rPr lang="ru-RU" dirty="0"/>
              <a:t>, </a:t>
            </a:r>
            <a:r>
              <a:rPr lang="ru-RU" b="1" dirty="0">
                <a:solidFill>
                  <a:schemeClr val="accent2"/>
                </a:solidFill>
              </a:rPr>
              <a:t>памет</a:t>
            </a:r>
            <a:r>
              <a:rPr lang="ru-RU" dirty="0"/>
              <a:t> и</a:t>
            </a:r>
            <a:r>
              <a:rPr lang="en-US" dirty="0"/>
              <a:t> </a:t>
            </a:r>
            <a:r>
              <a:rPr lang="ru-RU" dirty="0"/>
              <a:t>места за „</a:t>
            </a:r>
            <a:r>
              <a:rPr lang="ru-RU" b="1" dirty="0">
                <a:solidFill>
                  <a:schemeClr val="accent2"/>
                </a:solidFill>
              </a:rPr>
              <a:t>вход</a:t>
            </a:r>
            <a:r>
              <a:rPr lang="ru-RU" dirty="0"/>
              <a:t>“ и </a:t>
            </a:r>
            <a:endParaRPr lang="en-US" dirty="0"/>
          </a:p>
          <a:p>
            <a:r>
              <a:rPr lang="ru-RU" dirty="0"/>
              <a:t>„</a:t>
            </a:r>
            <a:r>
              <a:rPr lang="ru-RU" b="1" dirty="0">
                <a:solidFill>
                  <a:schemeClr val="accent2"/>
                </a:solidFill>
              </a:rPr>
              <a:t>изход</a:t>
            </a:r>
            <a:r>
              <a:rPr lang="ru-RU" dirty="0"/>
              <a:t>“.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Има </a:t>
            </a:r>
            <a:r>
              <a:rPr lang="ru-RU" b="1" dirty="0">
                <a:solidFill>
                  <a:schemeClr val="accent2"/>
                </a:solidFill>
              </a:rPr>
              <a:t>25 LED </a:t>
            </a:r>
            <a:r>
              <a:rPr lang="ru-RU" dirty="0"/>
              <a:t>„</a:t>
            </a:r>
            <a:r>
              <a:rPr lang="ru-RU" b="1" dirty="0">
                <a:solidFill>
                  <a:schemeClr val="accent2"/>
                </a:solidFill>
              </a:rPr>
              <a:t>лампички</a:t>
            </a:r>
            <a:r>
              <a:rPr lang="ru-RU" dirty="0"/>
              <a:t>“,</a:t>
            </a:r>
            <a:r>
              <a:rPr lang="en-US" dirty="0"/>
              <a:t> </a:t>
            </a:r>
            <a:r>
              <a:rPr lang="ru-RU" dirty="0"/>
              <a:t>които могат да се</a:t>
            </a:r>
            <a:r>
              <a:rPr lang="en-US" dirty="0"/>
              <a:t> </a:t>
            </a:r>
          </a:p>
          <a:p>
            <a:r>
              <a:rPr lang="ru-RU" dirty="0"/>
              <a:t>програмират индивидуално.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Има </a:t>
            </a:r>
            <a:r>
              <a:rPr lang="ru-RU" b="1" dirty="0">
                <a:solidFill>
                  <a:schemeClr val="accent2"/>
                </a:solidFill>
              </a:rPr>
              <a:t>2 бутона </a:t>
            </a:r>
            <a:r>
              <a:rPr lang="ru-RU" dirty="0"/>
              <a:t>за</a:t>
            </a:r>
            <a:r>
              <a:rPr lang="en-US" dirty="0"/>
              <a:t> </a:t>
            </a:r>
            <a:r>
              <a:rPr lang="ru-RU" dirty="0"/>
              <a:t>програмиране на предната</a:t>
            </a:r>
            <a:r>
              <a:rPr lang="en-US" dirty="0"/>
              <a:t> </a:t>
            </a:r>
          </a:p>
          <a:p>
            <a:r>
              <a:rPr lang="ru-RU" dirty="0"/>
              <a:t>страна и </a:t>
            </a:r>
            <a:r>
              <a:rPr lang="ru-RU" b="1" dirty="0">
                <a:solidFill>
                  <a:schemeClr val="accent2"/>
                </a:solidFill>
              </a:rPr>
              <a:t>място за свързване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ru-RU" b="1" dirty="0">
                <a:solidFill>
                  <a:schemeClr val="accent2"/>
                </a:solidFill>
              </a:rPr>
              <a:t>на батерия </a:t>
            </a:r>
            <a:r>
              <a:rPr lang="ru-RU" dirty="0"/>
              <a:t>на </a:t>
            </a:r>
            <a:endParaRPr lang="en-US" dirty="0"/>
          </a:p>
          <a:p>
            <a:r>
              <a:rPr lang="ru-RU" dirty="0"/>
              <a:t>задната страна.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Има </a:t>
            </a:r>
            <a:r>
              <a:rPr lang="ru-RU" b="1" dirty="0">
                <a:solidFill>
                  <a:schemeClr val="accent2"/>
                </a:solidFill>
              </a:rPr>
              <a:t>сензори</a:t>
            </a:r>
            <a:r>
              <a:rPr lang="ru-RU" dirty="0"/>
              <a:t> за светлина,</a:t>
            </a:r>
            <a:r>
              <a:rPr lang="en-US" dirty="0"/>
              <a:t> </a:t>
            </a:r>
            <a:r>
              <a:rPr lang="ru-RU" dirty="0"/>
              <a:t>температура, </a:t>
            </a:r>
            <a:endParaRPr lang="en-US" dirty="0"/>
          </a:p>
          <a:p>
            <a:r>
              <a:rPr lang="ru-RU" dirty="0"/>
              <a:t>движение и</a:t>
            </a:r>
            <a:r>
              <a:rPr lang="en-US" dirty="0"/>
              <a:t> </a:t>
            </a:r>
            <a:r>
              <a:rPr lang="ru-RU" dirty="0"/>
              <a:t>компас.</a:t>
            </a:r>
          </a:p>
          <a:p>
            <a:endParaRPr lang="ru-RU" dirty="0"/>
          </a:p>
        </p:txBody>
      </p:sp>
      <p:pic>
        <p:nvPicPr>
          <p:cNvPr id="15" name="Picture 4" descr="Ð ÐµÐ·ÑÐ»ÑÐ°Ñ Ñ Ð¸Ð·Ð¾Ð±ÑÐ°Ð¶ÐµÐ½Ð¸Ðµ Ð·Ð° micro bit">
            <a:extLst>
              <a:ext uri="{FF2B5EF4-FFF2-40B4-BE49-F238E27FC236}">
                <a16:creationId xmlns:a16="http://schemas.microsoft.com/office/drawing/2014/main" id="{904E8BE5-3199-420F-A67E-B76B4786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329" y="2095130"/>
            <a:ext cx="3137039" cy="208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506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BB712D-326E-462C-A8F9-C3C739825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759536" y="0"/>
            <a:ext cx="4266669" cy="6858000"/>
            <a:chOff x="8759536" y="0"/>
            <a:chExt cx="4266669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1" name="Graphic 10" descr="Flask">
              <a:extLst>
                <a:ext uri="{FF2B5EF4-FFF2-40B4-BE49-F238E27FC236}">
                  <a16:creationId xmlns:a16="http://schemas.microsoft.com/office/drawing/2014/main" id="{C1AB70EC-6FF8-4DB3-A7E7-E489257F8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59536" y="2591331"/>
              <a:ext cx="4266669" cy="4266669"/>
            </a:xfrm>
            <a:prstGeom prst="rect">
              <a:avLst/>
            </a:prstGeom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DE529624-9D6E-4D30-A097-E57CCE0B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bg-BG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Какво още има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micro:bit?</a:t>
            </a:r>
          </a:p>
        </p:txBody>
      </p:sp>
      <p:pic>
        <p:nvPicPr>
          <p:cNvPr id="19" name="Picture 18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B6E63113-2072-4BE0-A2CC-4B58E1B87E7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BA5599-113D-446E-8484-1FEE7A83738E}"/>
              </a:ext>
            </a:extLst>
          </p:cNvPr>
          <p:cNvSpPr/>
          <p:nvPr/>
        </p:nvSpPr>
        <p:spPr>
          <a:xfrm>
            <a:off x="521283" y="1690688"/>
            <a:ext cx="735321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2"/>
                </a:solidFill>
              </a:rPr>
              <a:t>Радиото</a:t>
            </a:r>
            <a:r>
              <a:rPr lang="ru-RU" dirty="0"/>
              <a:t> позволява на micro:bit</a:t>
            </a:r>
            <a:r>
              <a:rPr lang="en-US" dirty="0"/>
              <a:t> </a:t>
            </a:r>
            <a:r>
              <a:rPr lang="ru-RU" dirty="0"/>
              <a:t>да си „говори“ безжично с други</a:t>
            </a:r>
            <a:r>
              <a:rPr lang="en-US" dirty="0"/>
              <a:t> </a:t>
            </a:r>
            <a:r>
              <a:rPr lang="ru-RU" dirty="0"/>
              <a:t>устройства като него.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Специална антена му позволява</a:t>
            </a:r>
            <a:r>
              <a:rPr lang="en-US" dirty="0"/>
              <a:t> </a:t>
            </a:r>
            <a:r>
              <a:rPr lang="ru-RU" dirty="0"/>
              <a:t>да изпраща и получава </a:t>
            </a:r>
            <a:r>
              <a:rPr lang="ru-RU" b="1" dirty="0">
                <a:solidFill>
                  <a:schemeClr val="accent2"/>
                </a:solidFill>
              </a:rPr>
              <a:t>Bluetooth</a:t>
            </a:r>
            <a:r>
              <a:rPr lang="en-US" dirty="0"/>
              <a:t> </a:t>
            </a:r>
            <a:r>
              <a:rPr lang="ru-RU" b="1" dirty="0">
                <a:solidFill>
                  <a:schemeClr val="accent2"/>
                </a:solidFill>
              </a:rPr>
              <a:t>сигнали</a:t>
            </a:r>
            <a:r>
              <a:rPr lang="ru-RU" dirty="0"/>
              <a:t> и по този начин micro:bit</a:t>
            </a:r>
            <a:r>
              <a:rPr lang="en-US" dirty="0"/>
              <a:t> </a:t>
            </a:r>
            <a:r>
              <a:rPr lang="ru-RU" dirty="0"/>
              <a:t>може да се свърже с домашния</a:t>
            </a:r>
            <a:r>
              <a:rPr lang="en-US" dirty="0"/>
              <a:t> </a:t>
            </a:r>
            <a:r>
              <a:rPr lang="ru-RU" dirty="0"/>
              <a:t>компютър, с телефона и таблета.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2"/>
                </a:solidFill>
              </a:rPr>
              <a:t>USB</a:t>
            </a:r>
            <a:r>
              <a:rPr lang="ru-RU" dirty="0"/>
              <a:t> интерфейсът позволява</a:t>
            </a:r>
            <a:r>
              <a:rPr lang="en-US" dirty="0"/>
              <a:t> </a:t>
            </a:r>
          </a:p>
          <a:p>
            <a:r>
              <a:rPr lang="ru-RU" dirty="0"/>
              <a:t>micro:bit да бъде свързан с</a:t>
            </a:r>
            <a:r>
              <a:rPr lang="en-US" dirty="0"/>
              <a:t> </a:t>
            </a:r>
            <a:r>
              <a:rPr lang="ru-RU" dirty="0"/>
              <a:t>компютъра </a:t>
            </a:r>
            <a:endParaRPr lang="en-US" dirty="0"/>
          </a:p>
          <a:p>
            <a:r>
              <a:rPr lang="ru-RU" dirty="0"/>
              <a:t>посредством mini USB</a:t>
            </a:r>
            <a:r>
              <a:rPr lang="en-US" dirty="0"/>
              <a:t> </a:t>
            </a:r>
            <a:r>
              <a:rPr lang="ru-RU" dirty="0"/>
              <a:t>кабел, който </a:t>
            </a:r>
            <a:endParaRPr lang="en-US" dirty="0"/>
          </a:p>
          <a:p>
            <a:r>
              <a:rPr lang="ru-RU" dirty="0"/>
              <a:t>позволява да</a:t>
            </a:r>
            <a:r>
              <a:rPr lang="en-US" dirty="0"/>
              <a:t> </a:t>
            </a:r>
            <a:r>
              <a:rPr lang="ru-RU" dirty="0"/>
              <a:t>сваляш код на него.</a:t>
            </a:r>
          </a:p>
        </p:txBody>
      </p:sp>
      <p:pic>
        <p:nvPicPr>
          <p:cNvPr id="2050" name="Picture 2" descr="Ð ÐµÐ·ÑÐ»ÑÐ°Ñ Ñ Ð¸Ð·Ð¾Ð±ÑÐ°Ð¶ÐµÐ½Ð¸Ðµ Ð·Ð° micro bit">
            <a:extLst>
              <a:ext uri="{FF2B5EF4-FFF2-40B4-BE49-F238E27FC236}">
                <a16:creationId xmlns:a16="http://schemas.microsoft.com/office/drawing/2014/main" id="{C572FD8F-4B27-423D-B9C7-4F2DBE881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124" y="3362725"/>
            <a:ext cx="4231689" cy="281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82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C15E21A-C111-4D39-BB47-E83988E5A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055676" y="0"/>
            <a:ext cx="3193475" cy="6954260"/>
            <a:chOff x="9055676" y="0"/>
            <a:chExt cx="3193475" cy="695426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2" name="Graphic 11" descr="Test tubes">
              <a:extLst>
                <a:ext uri="{FF2B5EF4-FFF2-40B4-BE49-F238E27FC236}">
                  <a16:creationId xmlns:a16="http://schemas.microsoft.com/office/drawing/2014/main" id="{57BD2CFA-105C-4606-859E-A8413C62B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50534" y="4155643"/>
              <a:ext cx="2798617" cy="2798617"/>
            </a:xfrm>
            <a:prstGeom prst="rect">
              <a:avLst/>
            </a:prstGeom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BD9DF1C8-B4A9-45D2-A670-E4C284DC6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Да се запознаем със средата за работа</a:t>
            </a:r>
          </a:p>
        </p:txBody>
      </p:sp>
      <p:pic>
        <p:nvPicPr>
          <p:cNvPr id="18" name="Picture 17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0F1ED95A-B4A6-46A7-A34F-9B5D8F0F2DB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6A4D089-03BE-4AB5-8777-203AF6260849}"/>
              </a:ext>
            </a:extLst>
          </p:cNvPr>
          <p:cNvSpPr/>
          <p:nvPr/>
        </p:nvSpPr>
        <p:spPr>
          <a:xfrm>
            <a:off x="521283" y="1690688"/>
            <a:ext cx="843568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Независимо за какви устройства програмираме на нас ни трябва среда за програмиране</a:t>
            </a:r>
          </a:p>
          <a:p>
            <a:endParaRPr lang="ru-RU" dirty="0"/>
          </a:p>
          <a:p>
            <a:r>
              <a:rPr lang="ru-RU" dirty="0"/>
              <a:t>За micro:bit средата се намира в интернет: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https://makecode.microbit.org/beta</a:t>
            </a:r>
            <a:endParaRPr lang="ru-RU" dirty="0"/>
          </a:p>
          <a:p>
            <a:endParaRPr lang="en-US" dirty="0"/>
          </a:p>
          <a:p>
            <a:r>
              <a:rPr lang="ru-RU" dirty="0"/>
              <a:t>В нея имаме: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2"/>
                </a:solidFill>
              </a:rPr>
              <a:t>Симулатор</a:t>
            </a:r>
            <a:r>
              <a:rPr lang="ru-RU" dirty="0"/>
              <a:t>: можем да тестваме нашата програма без да имаме micro:bit.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2"/>
                </a:solidFill>
              </a:rPr>
              <a:t>Лента с интрументи</a:t>
            </a:r>
            <a:r>
              <a:rPr lang="ru-RU" dirty="0"/>
              <a:t>: От тук ние си </a:t>
            </a:r>
            <a:endParaRPr lang="en-US" dirty="0"/>
          </a:p>
          <a:p>
            <a:r>
              <a:rPr lang="ru-RU" dirty="0"/>
              <a:t>подбираме блоковете, които искаме да </a:t>
            </a:r>
            <a:endParaRPr lang="en-US" dirty="0"/>
          </a:p>
          <a:p>
            <a:r>
              <a:rPr lang="ru-RU" dirty="0"/>
              <a:t>ползваме.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2"/>
                </a:solidFill>
              </a:rPr>
              <a:t>Работен плот</a:t>
            </a:r>
            <a:r>
              <a:rPr lang="ru-RU" dirty="0"/>
              <a:t>: Мястото, на което </a:t>
            </a:r>
            <a:endParaRPr lang="en-US" dirty="0"/>
          </a:p>
          <a:p>
            <a:r>
              <a:rPr lang="ru-RU" dirty="0"/>
              <a:t>подреждаме блоковете в програмата.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63A184-CD43-4B2E-AC14-E38F6B2A5E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3572" y="3726218"/>
            <a:ext cx="4123392" cy="245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0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EB226A9-D9EE-4576-B6BE-BA2E94C16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936181" y="0"/>
            <a:ext cx="3890553" cy="6904758"/>
            <a:chOff x="8936181" y="0"/>
            <a:chExt cx="3890553" cy="690475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1" name="Graphic 10" descr="Microscope">
              <a:extLst>
                <a:ext uri="{FF2B5EF4-FFF2-40B4-BE49-F238E27FC236}">
                  <a16:creationId xmlns:a16="http://schemas.microsoft.com/office/drawing/2014/main" id="{A9B090FE-5998-4BAC-AB8D-6F40D44C8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8936181" y="3014205"/>
              <a:ext cx="3890553" cy="3890553"/>
            </a:xfrm>
            <a:prstGeom prst="rect">
              <a:avLst/>
            </a:prstGeom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33DD102-99E2-437C-849A-7BAC46A85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bg-BG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Създаване на проект</a:t>
            </a:r>
          </a:p>
        </p:txBody>
      </p:sp>
      <p:pic>
        <p:nvPicPr>
          <p:cNvPr id="18" name="Picture 17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68AC8FD6-BC36-490E-A2CB-E8AF31C25E3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D0FE9F-9094-4EEA-9F03-51A003514E77}"/>
              </a:ext>
            </a:extLst>
          </p:cNvPr>
          <p:cNvSpPr/>
          <p:nvPr/>
        </p:nvSpPr>
        <p:spPr>
          <a:xfrm>
            <a:off x="521283" y="1690688"/>
            <a:ext cx="83785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Всяка програмa е отделен проект, който: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/>
              <a:t>Има име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/>
              <a:t>Може да се запази на компютъра като файл с разширение .hex</a:t>
            </a:r>
          </a:p>
          <a:p>
            <a:endParaRPr lang="ru-RU" dirty="0"/>
          </a:p>
          <a:p>
            <a:r>
              <a:rPr lang="ru-RU" dirty="0"/>
              <a:t>За да заработи micro:bit, трябва да: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/>
              <a:t>Свалим програмата на компютъра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/>
              <a:t>Да я копираме на micro:bit</a:t>
            </a:r>
          </a:p>
          <a:p>
            <a:endParaRPr lang="ru-RU" dirty="0"/>
          </a:p>
          <a:p>
            <a:r>
              <a:rPr lang="ru-RU" dirty="0"/>
              <a:t>Твоят компютър е мястото, където си </a:t>
            </a:r>
          </a:p>
          <a:p>
            <a:r>
              <a:rPr lang="ru-RU" dirty="0"/>
              <a:t>съхраняваш проектите.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E0AF9E-7315-42C2-857D-9BC20E773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1951" y="2787588"/>
            <a:ext cx="3712173" cy="338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3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EA098C1-E19E-4D03-9A35-14569BC7C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99813" y="0"/>
            <a:ext cx="3884322" cy="6858000"/>
            <a:chOff x="8899813" y="0"/>
            <a:chExt cx="3884322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3" name="Graphic 12" descr="Beaker">
              <a:extLst>
                <a:ext uri="{FF2B5EF4-FFF2-40B4-BE49-F238E27FC236}">
                  <a16:creationId xmlns:a16="http://schemas.microsoft.com/office/drawing/2014/main" id="{BF2CC76A-FBA9-49E0-9F1C-2C5299495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99813" y="2973678"/>
              <a:ext cx="3884322" cy="3884322"/>
            </a:xfrm>
            <a:prstGeom prst="rect">
              <a:avLst/>
            </a:prstGeom>
          </p:spPr>
        </p:pic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7647CB34-CF50-4890-A3E4-DE1EC259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Как да съживим нашия micro:bit?</a:t>
            </a:r>
          </a:p>
        </p:txBody>
      </p:sp>
      <p:pic>
        <p:nvPicPr>
          <p:cNvPr id="18" name="Picture 17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80336406-BD3A-43A2-97FF-551243AFDDB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FAEB115-1BD3-45B6-912C-EF035B26FE2B}"/>
              </a:ext>
            </a:extLst>
          </p:cNvPr>
          <p:cNvSpPr/>
          <p:nvPr/>
        </p:nvSpPr>
        <p:spPr>
          <a:xfrm>
            <a:off x="521283" y="1690688"/>
            <a:ext cx="83785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 да съживим нашия micro:bit трябва да копираме програмата, която създадохме върху него</a:t>
            </a:r>
          </a:p>
          <a:p>
            <a:endParaRPr lang="ru-RU" dirty="0"/>
          </a:p>
          <a:p>
            <a:r>
              <a:rPr lang="ru-RU" dirty="0"/>
              <a:t>Когато я запшем на диска на нашия </a:t>
            </a:r>
            <a:endParaRPr lang="en-US" dirty="0"/>
          </a:p>
          <a:p>
            <a:r>
              <a:rPr lang="ru-RU" dirty="0"/>
              <a:t>компютър, всяка програма е файл с </a:t>
            </a:r>
            <a:endParaRPr lang="en-US" dirty="0"/>
          </a:p>
          <a:p>
            <a:r>
              <a:rPr lang="ru-RU" dirty="0"/>
              <a:t>разширение </a:t>
            </a:r>
            <a:r>
              <a:rPr lang="ru-RU" b="1" dirty="0">
                <a:solidFill>
                  <a:schemeClr val="accent2"/>
                </a:solidFill>
              </a:rPr>
              <a:t>.hex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След като свържем micro:bit към </a:t>
            </a:r>
            <a:endParaRPr lang="en-US" dirty="0"/>
          </a:p>
          <a:p>
            <a:r>
              <a:rPr lang="ru-RU" dirty="0"/>
              <a:t>компютъра с кабел той изглежда </a:t>
            </a:r>
            <a:endParaRPr lang="en-US" dirty="0"/>
          </a:p>
          <a:p>
            <a:r>
              <a:rPr lang="ru-RU" dirty="0"/>
              <a:t>като обикновено устройство за </a:t>
            </a:r>
            <a:endParaRPr lang="en-US" dirty="0"/>
          </a:p>
          <a:p>
            <a:r>
              <a:rPr lang="ru-RU" dirty="0"/>
              <a:t>данни.</a:t>
            </a:r>
          </a:p>
          <a:p>
            <a:endParaRPr lang="ru-RU" dirty="0"/>
          </a:p>
          <a:p>
            <a:r>
              <a:rPr lang="ru-RU" b="1" dirty="0">
                <a:solidFill>
                  <a:schemeClr val="accent2"/>
                </a:solidFill>
              </a:rPr>
              <a:t>.hex </a:t>
            </a:r>
            <a:r>
              <a:rPr lang="ru-RU" dirty="0"/>
              <a:t>файлa се копира на micro:bit </a:t>
            </a:r>
            <a:endParaRPr lang="en-US" dirty="0"/>
          </a:p>
          <a:p>
            <a:r>
              <a:rPr lang="ru-RU" dirty="0"/>
              <a:t>както си копираме снимки или игри.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D0C27-1321-43B0-9EC5-10D70FE04C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4866" y="2747963"/>
            <a:ext cx="436494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514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BB712D-326E-462C-A8F9-C3C739825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759536" y="0"/>
            <a:ext cx="4266669" cy="6858000"/>
            <a:chOff x="8759536" y="0"/>
            <a:chExt cx="4266669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EF09CF-3362-453A-9463-F6669A9D3E01}"/>
                </a:ext>
              </a:extLst>
            </p:cNvPr>
            <p:cNvGrpSpPr/>
            <p:nvPr/>
          </p:nvGrpSpPr>
          <p:grpSpPr>
            <a:xfrm>
              <a:off x="9055676" y="0"/>
              <a:ext cx="3136324" cy="6858000"/>
              <a:chOff x="9055676" y="0"/>
              <a:chExt cx="3136324" cy="6858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03AE892-EBD6-40F1-851B-FEADBD59429F}"/>
                  </a:ext>
                </a:extLst>
              </p:cNvPr>
              <p:cNvSpPr/>
              <p:nvPr/>
            </p:nvSpPr>
            <p:spPr>
              <a:xfrm>
                <a:off x="9221932" y="0"/>
                <a:ext cx="2970068" cy="68580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318653-1A38-442C-BA0F-F2C51149BCFF}"/>
                  </a:ext>
                </a:extLst>
              </p:cNvPr>
              <p:cNvSpPr/>
              <p:nvPr/>
            </p:nvSpPr>
            <p:spPr>
              <a:xfrm>
                <a:off x="9055676" y="0"/>
                <a:ext cx="166255" cy="685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5D63D1-E9CE-42BF-BD4D-374FD0293155}"/>
                  </a:ext>
                </a:extLst>
              </p:cNvPr>
              <p:cNvSpPr/>
              <p:nvPr/>
            </p:nvSpPr>
            <p:spPr>
              <a:xfrm>
                <a:off x="9221932" y="0"/>
                <a:ext cx="114301" cy="6858000"/>
              </a:xfrm>
              <a:prstGeom prst="rect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A4EE865-9F0D-4531-A737-E13A557C0277}"/>
                  </a:ext>
                </a:extLst>
              </p:cNvPr>
              <p:cNvSpPr/>
              <p:nvPr/>
            </p:nvSpPr>
            <p:spPr>
              <a:xfrm>
                <a:off x="9336233" y="0"/>
                <a:ext cx="150667" cy="6858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A1183CB-C5B0-498A-A49C-4180134C74B0}"/>
                  </a:ext>
                </a:extLst>
              </p:cNvPr>
              <p:cNvSpPr/>
              <p:nvPr/>
            </p:nvSpPr>
            <p:spPr>
              <a:xfrm>
                <a:off x="9336233" y="0"/>
                <a:ext cx="5715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11" name="Graphic 10" descr="Flask">
              <a:extLst>
                <a:ext uri="{FF2B5EF4-FFF2-40B4-BE49-F238E27FC236}">
                  <a16:creationId xmlns:a16="http://schemas.microsoft.com/office/drawing/2014/main" id="{C1AB70EC-6FF8-4DB3-A7E7-E489257F8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59536" y="2591331"/>
              <a:ext cx="4266669" cy="4266669"/>
            </a:xfrm>
            <a:prstGeom prst="rect">
              <a:avLst/>
            </a:prstGeom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DE529624-9D6E-4D30-A097-E57CCE0B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4" y="365125"/>
            <a:ext cx="8378529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5">
                    <a:lumMod val="50000"/>
                  </a:schemeClr>
                </a:solidFill>
                <a:latin typeface="Rockwell" panose="02060603020205020403" pitchFamily="18" charset="0"/>
              </a:rPr>
              <a:t>Свързване с компютъра и батерия</a:t>
            </a:r>
          </a:p>
        </p:txBody>
      </p:sp>
      <p:pic>
        <p:nvPicPr>
          <p:cNvPr id="19" name="Picture 18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B6E63113-2072-4BE0-A2CC-4B58E1B87E7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BA5599-113D-446E-8484-1FEE7A83738E}"/>
              </a:ext>
            </a:extLst>
          </p:cNvPr>
          <p:cNvSpPr/>
          <p:nvPr/>
        </p:nvSpPr>
        <p:spPr>
          <a:xfrm>
            <a:off x="521283" y="1690688"/>
            <a:ext cx="83785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 да можем да копираме</a:t>
            </a:r>
            <a:r>
              <a:rPr lang="en-US" dirty="0"/>
              <a:t> </a:t>
            </a:r>
            <a:r>
              <a:rPr lang="ru-RU" dirty="0"/>
              <a:t>нашата програма от</a:t>
            </a:r>
            <a:r>
              <a:rPr lang="en-US" dirty="0"/>
              <a:t> </a:t>
            </a:r>
            <a:r>
              <a:rPr lang="ru-RU" dirty="0"/>
              <a:t>компютъра на micro:bit, трябва</a:t>
            </a:r>
            <a:r>
              <a:rPr lang="en-US" dirty="0"/>
              <a:t> </a:t>
            </a:r>
            <a:r>
              <a:rPr lang="ru-RU" dirty="0"/>
              <a:t>да го свържим USB кабел</a:t>
            </a:r>
          </a:p>
          <a:p>
            <a:endParaRPr lang="ru-RU" dirty="0"/>
          </a:p>
          <a:p>
            <a:r>
              <a:rPr lang="ru-RU" dirty="0"/>
              <a:t>micro:bit няма вградена</a:t>
            </a:r>
            <a:r>
              <a:rPr lang="en-US" dirty="0"/>
              <a:t> </a:t>
            </a:r>
            <a:r>
              <a:rPr lang="ru-RU" dirty="0"/>
              <a:t>батерия</a:t>
            </a:r>
            <a:endParaRPr lang="en-US" dirty="0"/>
          </a:p>
          <a:p>
            <a:endParaRPr lang="en-US" dirty="0"/>
          </a:p>
          <a:p>
            <a:r>
              <a:rPr lang="ru-RU" dirty="0"/>
              <a:t>трябва да го</a:t>
            </a:r>
            <a:r>
              <a:rPr lang="en-US" dirty="0"/>
              <a:t> </a:t>
            </a:r>
            <a:r>
              <a:rPr lang="ru-RU" dirty="0"/>
              <a:t>свържем към външна</a:t>
            </a:r>
            <a:endParaRPr lang="en-US" dirty="0"/>
          </a:p>
          <a:p>
            <a:r>
              <a:rPr lang="ru-RU" dirty="0"/>
              <a:t>такава.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1026" name="Picture 2" descr="Ð ÐµÐ·ÑÐ»ÑÐ°Ñ Ñ Ð¸Ð·Ð¾Ð±ÑÐ°Ð¶ÐµÐ½Ð¸Ðµ Ð·Ð° micro bit">
            <a:extLst>
              <a:ext uri="{FF2B5EF4-FFF2-40B4-BE49-F238E27FC236}">
                <a16:creationId xmlns:a16="http://schemas.microsoft.com/office/drawing/2014/main" id="{6DB7FC9B-5BFB-4EAD-9F36-89FBD7477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01" y="2681055"/>
            <a:ext cx="4661209" cy="349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664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Microscope">
            <a:extLst>
              <a:ext uri="{FF2B5EF4-FFF2-40B4-BE49-F238E27FC236}">
                <a16:creationId xmlns:a16="http://schemas.microsoft.com/office/drawing/2014/main" id="{3CB00449-E308-4DF3-9CFD-9A7D30B67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338607" flipH="1">
            <a:off x="-587261" y="1663257"/>
            <a:ext cx="2684499" cy="26844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5F415-7490-4054-85B4-10F7AE6D3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2207"/>
            <a:ext cx="9144000" cy="2387600"/>
          </a:xfrm>
        </p:spPr>
        <p:txBody>
          <a:bodyPr>
            <a:normAutofit/>
          </a:bodyPr>
          <a:lstStyle/>
          <a:p>
            <a:r>
              <a:rPr lang="bg-BG" sz="8000" dirty="0">
                <a:solidFill>
                  <a:schemeClr val="bg1"/>
                </a:solidFill>
                <a:latin typeface="Rockwell" panose="02060603020205020403" pitchFamily="18" charset="0"/>
              </a:rPr>
              <a:t>Въпроси?</a:t>
            </a:r>
            <a:endParaRPr lang="en-US" sz="80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65E432-C1E6-4C36-BF8E-2DA25E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579677" y="3278339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Beaker">
            <a:extLst>
              <a:ext uri="{FF2B5EF4-FFF2-40B4-BE49-F238E27FC236}">
                <a16:creationId xmlns:a16="http://schemas.microsoft.com/office/drawing/2014/main" id="{88D22565-F42F-439B-A6A4-CF161165E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162033">
            <a:off x="9682974" y="4017524"/>
            <a:ext cx="3245427" cy="3245427"/>
          </a:xfrm>
          <a:prstGeom prst="rect">
            <a:avLst/>
          </a:prstGeom>
        </p:spPr>
      </p:pic>
      <p:pic>
        <p:nvPicPr>
          <p:cNvPr id="9" name="Graphic 8" descr="Flask">
            <a:extLst>
              <a:ext uri="{FF2B5EF4-FFF2-40B4-BE49-F238E27FC236}">
                <a16:creationId xmlns:a16="http://schemas.microsoft.com/office/drawing/2014/main" id="{B46E3E84-D1E6-4422-AA93-3EE98A821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451125">
            <a:off x="8514237" y="-118161"/>
            <a:ext cx="3005286" cy="3005286"/>
          </a:xfrm>
          <a:prstGeom prst="rect">
            <a:avLst/>
          </a:prstGeom>
        </p:spPr>
      </p:pic>
      <p:pic>
        <p:nvPicPr>
          <p:cNvPr id="19" name="Graphic 18" descr="Ruler">
            <a:extLst>
              <a:ext uri="{FF2B5EF4-FFF2-40B4-BE49-F238E27FC236}">
                <a16:creationId xmlns:a16="http://schemas.microsoft.com/office/drawing/2014/main" id="{39130E3C-1E93-4315-AE76-13C55147DC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8889495">
            <a:off x="10171718" y="145767"/>
            <a:ext cx="1574403" cy="1574403"/>
          </a:xfrm>
          <a:prstGeom prst="rect">
            <a:avLst/>
          </a:prstGeom>
        </p:spPr>
      </p:pic>
      <p:pic>
        <p:nvPicPr>
          <p:cNvPr id="21" name="Graphic 20" descr="Pencil">
            <a:extLst>
              <a:ext uri="{FF2B5EF4-FFF2-40B4-BE49-F238E27FC236}">
                <a16:creationId xmlns:a16="http://schemas.microsoft.com/office/drawing/2014/main" id="{FFEC1660-205F-490E-800A-0D57D250BAE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0520790">
            <a:off x="10917677" y="783939"/>
            <a:ext cx="1488402" cy="1488402"/>
          </a:xfrm>
          <a:prstGeom prst="rect">
            <a:avLst/>
          </a:prstGeom>
        </p:spPr>
      </p:pic>
      <p:pic>
        <p:nvPicPr>
          <p:cNvPr id="12" name="Picture 11" descr="C:\Users\Adriana\AppData\Local\Microsoft\Windows\INetCache\Content.Word\3ffdee_b70be1ede46d40c8b70b1a8b33c2fe58-mv2.png">
            <a:extLst>
              <a:ext uri="{FF2B5EF4-FFF2-40B4-BE49-F238E27FC236}">
                <a16:creationId xmlns:a16="http://schemas.microsoft.com/office/drawing/2014/main" id="{774D8232-A837-4E7E-BACD-0125055E1B45}"/>
              </a:ext>
            </a:extLst>
          </p:cNvPr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" y="6176963"/>
            <a:ext cx="2057869" cy="507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raphic 15" descr="Clipboard">
            <a:extLst>
              <a:ext uri="{FF2B5EF4-FFF2-40B4-BE49-F238E27FC236}">
                <a16:creationId xmlns:a16="http://schemas.microsoft.com/office/drawing/2014/main" id="{ECBDF198-9DAA-49BD-84D9-6CA6E1927A5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631394">
            <a:off x="4193432" y="4181118"/>
            <a:ext cx="3194131" cy="3194131"/>
          </a:xfrm>
          <a:prstGeom prst="rect">
            <a:avLst/>
          </a:prstGeom>
        </p:spPr>
      </p:pic>
      <p:pic>
        <p:nvPicPr>
          <p:cNvPr id="17" name="Graphic 16" descr="Test tubes">
            <a:extLst>
              <a:ext uri="{FF2B5EF4-FFF2-40B4-BE49-F238E27FC236}">
                <a16:creationId xmlns:a16="http://schemas.microsoft.com/office/drawing/2014/main" id="{6FAEC294-8CFE-498D-A662-984BD23C46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9725108">
            <a:off x="2790930" y="4870338"/>
            <a:ext cx="2453456" cy="245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13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 Safety Template - blue design.potx" id="{6698E7C4-46F3-4B25-BFA1-E1D6AD3BE9F4}" vid="{1972FE81-5A08-41E9-AFBD-04B7B10F8F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Lab safety</Template>
  <TotalTime>0</TotalTime>
  <Words>452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Rockwell</vt:lpstr>
      <vt:lpstr>Tahoma</vt:lpstr>
      <vt:lpstr>Wingdings</vt:lpstr>
      <vt:lpstr>Office Theme</vt:lpstr>
      <vt:lpstr>Запознаване със Micro:bit</vt:lpstr>
      <vt:lpstr>Как изглежда micro:bit?</vt:lpstr>
      <vt:lpstr>Какво е micro:bit?</vt:lpstr>
      <vt:lpstr>Какво още има micro:bit?</vt:lpstr>
      <vt:lpstr>Да се запознаем със средата за работа</vt:lpstr>
      <vt:lpstr>Създаване на проект</vt:lpstr>
      <vt:lpstr>Как да съживим нашия micro:bit?</vt:lpstr>
      <vt:lpstr>Свързване с компютъра и батерия</vt:lpstr>
      <vt:lpstr>Въпроси?</vt:lpstr>
      <vt:lpstr>Да започваме работа!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2018-10-12T18:04:23Z</dcterms:created>
  <dcterms:modified xsi:type="dcterms:W3CDTF">2018-10-20T07:59:55Z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2018-08-20T20:18:53.6769504Z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